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170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9451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9044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4375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8715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34280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49131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4653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678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040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2636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0143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6905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3112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8308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353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49305-B344-473A-AF6A-91DA5EC04390}" type="datetimeFigureOut">
              <a:rPr lang="en-CA" smtClean="0"/>
              <a:t>2016-10-19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CB28C18-791A-4D76-A085-1B594FAD65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7071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Concentration and Solubility</a:t>
            </a:r>
            <a:endParaRPr lang="en-CA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016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Learning Goals / Success Criteria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smtClean="0"/>
              <a:t>describe </a:t>
            </a:r>
            <a:r>
              <a:rPr lang="en-US" sz="2400" dirty="0"/>
              <a:t>the concentration of a solution in qualitative and quantitative terms</a:t>
            </a:r>
            <a:r>
              <a:rPr lang="en-US" sz="2400" dirty="0" smtClean="0"/>
              <a:t>.</a:t>
            </a:r>
          </a:p>
          <a:p>
            <a:pPr lvl="0"/>
            <a:endParaRPr lang="en-CA" sz="2400" dirty="0"/>
          </a:p>
          <a:p>
            <a:pPr lvl="0"/>
            <a:r>
              <a:rPr lang="en-US" sz="2400" dirty="0" smtClean="0"/>
              <a:t>describe </a:t>
            </a:r>
            <a:r>
              <a:rPr lang="en-US" sz="2400" dirty="0"/>
              <a:t>the difference between saturated and unsaturated solutions.</a:t>
            </a:r>
            <a:endParaRPr lang="en-CA" sz="2400" dirty="0"/>
          </a:p>
          <a:p>
            <a:endParaRPr lang="en-CA" sz="2400" dirty="0" smtClean="0"/>
          </a:p>
          <a:p>
            <a:r>
              <a:rPr lang="en-CA" sz="2400" dirty="0" smtClean="0"/>
              <a:t>Key terms:  concentrated solution, dilute solution, concentration, saturated solution, unsaturated solution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4877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dirty="0"/>
              <a:t>Concentration and Solubility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800" dirty="0" smtClean="0"/>
              <a:t>The words “concentrated” and “dilute” are used to describe how much solute is in a certain volume of solution.</a:t>
            </a:r>
          </a:p>
          <a:p>
            <a:endParaRPr lang="en-CA" dirty="0"/>
          </a:p>
          <a:p>
            <a:r>
              <a:rPr lang="en-CA" sz="2400" b="1" dirty="0" smtClean="0"/>
              <a:t>Concentrated solution</a:t>
            </a:r>
            <a:r>
              <a:rPr lang="en-CA" sz="2400" dirty="0" smtClean="0"/>
              <a:t>:  a solution with a large number of solute particles in a given volume of solution </a:t>
            </a:r>
          </a:p>
          <a:p>
            <a:r>
              <a:rPr lang="en-CA" sz="2400" b="1" dirty="0" smtClean="0"/>
              <a:t>Dilute solution</a:t>
            </a:r>
            <a:r>
              <a:rPr lang="en-CA" sz="2400" dirty="0" smtClean="0"/>
              <a:t>:  a solution with a small number of solute particles in a given volume of solution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4252678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Concentration and Solubility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231" y="1787857"/>
            <a:ext cx="6583339" cy="493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405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Calculating Concentration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b="1" dirty="0" smtClean="0"/>
              <a:t>Concentration:  </a:t>
            </a:r>
            <a:r>
              <a:rPr lang="en-CA" sz="2400" dirty="0" smtClean="0"/>
              <a:t>the amount of solute present in an amount of solution</a:t>
            </a:r>
            <a:endParaRPr lang="en-CA" sz="2400" dirty="0"/>
          </a:p>
          <a:p>
            <a:r>
              <a:rPr lang="en-CA" sz="2400" dirty="0" smtClean="0"/>
              <a:t>The more solute dissolved, the greater the concentration.</a:t>
            </a:r>
          </a:p>
          <a:p>
            <a:r>
              <a:rPr lang="en-CA" sz="2400" dirty="0" smtClean="0"/>
              <a:t>This concentration can be expressed in mathematical terms:</a:t>
            </a:r>
          </a:p>
          <a:p>
            <a:pPr lvl="1"/>
            <a:r>
              <a:rPr lang="en-CA" sz="2400" dirty="0" smtClean="0"/>
              <a:t>Suppose 100ml of solution contains 5.0g of sugar.  The concentration of sugar in that solution is 5.0g/100ml (a ratio!).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299691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Calculating Concentration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sz="2400" dirty="0" smtClean="0"/>
              <a:t>The following is the equation for calculating concentration:</a:t>
            </a:r>
          </a:p>
          <a:p>
            <a:endParaRPr lang="en-CA" sz="2400" dirty="0"/>
          </a:p>
          <a:p>
            <a:r>
              <a:rPr lang="en-CA" sz="2400" b="1" dirty="0" smtClean="0">
                <a:solidFill>
                  <a:srgbClr val="0070C0"/>
                </a:solidFill>
              </a:rPr>
              <a:t>Concentration = </a:t>
            </a:r>
            <a:r>
              <a:rPr lang="en-CA" sz="2400" b="1" u="sng" dirty="0" smtClean="0">
                <a:solidFill>
                  <a:srgbClr val="0070C0"/>
                </a:solidFill>
              </a:rPr>
              <a:t>mass of solute in grams</a:t>
            </a:r>
          </a:p>
          <a:p>
            <a:pPr marL="0" indent="0">
              <a:buNone/>
            </a:pPr>
            <a:r>
              <a:rPr lang="en-CA" sz="2400" b="1" dirty="0" smtClean="0">
                <a:solidFill>
                  <a:srgbClr val="0070C0"/>
                </a:solidFill>
              </a:rPr>
              <a:t>                                        ml of solution</a:t>
            </a:r>
          </a:p>
          <a:p>
            <a:pPr>
              <a:buFont typeface="Wingdings" panose="05000000000000000000" pitchFamily="2" charset="2"/>
              <a:buChar char="Ø"/>
            </a:pPr>
            <a:endParaRPr lang="en-CA" sz="2400" b="1" u="sng" dirty="0" smtClean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CA" sz="2400" dirty="0" smtClean="0">
                <a:solidFill>
                  <a:schemeClr val="tx1"/>
                </a:solidFill>
              </a:rPr>
              <a:t>Practice:  Suppose a solution contains 6.0g of sugar in 200ml of solution.  What is the concentration of the sugar and water?</a:t>
            </a:r>
            <a:endParaRPr lang="en-CA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CA" b="1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295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Saturated and Unsaturated Solutions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 smtClean="0"/>
              <a:t>What would happen if you were mixing Kool-Aid and you kept adding drink powder?</a:t>
            </a:r>
          </a:p>
          <a:p>
            <a:pPr lvl="1"/>
            <a:r>
              <a:rPr lang="en-CA" sz="2200" dirty="0" smtClean="0"/>
              <a:t>Eventually, no more powder would dissolve and the solution would be </a:t>
            </a:r>
            <a:r>
              <a:rPr lang="en-CA" sz="2200" b="1" dirty="0" smtClean="0"/>
              <a:t>saturated</a:t>
            </a:r>
            <a:r>
              <a:rPr lang="en-CA" sz="2200" dirty="0" smtClean="0"/>
              <a:t>.</a:t>
            </a:r>
          </a:p>
          <a:p>
            <a:endParaRPr lang="en-CA" sz="2400" dirty="0" smtClean="0"/>
          </a:p>
          <a:p>
            <a:r>
              <a:rPr lang="en-CA" sz="2400" b="1" dirty="0" smtClean="0"/>
              <a:t>Saturated solution</a:t>
            </a:r>
            <a:r>
              <a:rPr lang="en-CA" sz="2400" dirty="0" smtClean="0"/>
              <a:t>:  a solution in which no more solute can dissolve</a:t>
            </a:r>
          </a:p>
          <a:p>
            <a:r>
              <a:rPr lang="en-CA" sz="2400" b="1" dirty="0" smtClean="0"/>
              <a:t>Unsaturated solution</a:t>
            </a:r>
            <a:r>
              <a:rPr lang="en-CA" sz="2400" dirty="0" smtClean="0"/>
              <a:t>:  a solution in which more solute can be dissolved</a:t>
            </a:r>
          </a:p>
        </p:txBody>
      </p:sp>
    </p:spTree>
    <p:extLst>
      <p:ext uri="{BB962C8B-B14F-4D97-AF65-F5344CB8AC3E}">
        <p14:creationId xmlns:p14="http://schemas.microsoft.com/office/powerpoint/2010/main" val="1614482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Solubility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 smtClean="0"/>
              <a:t>We now know there is a limit to the amount of solute that can dissolve in a solvent.  Chemists call this amount solubility.</a:t>
            </a:r>
          </a:p>
          <a:p>
            <a:r>
              <a:rPr lang="en-CA" sz="2400" b="1" dirty="0" smtClean="0"/>
              <a:t>Solubility:  </a:t>
            </a:r>
            <a:r>
              <a:rPr lang="en-CA" sz="2400" dirty="0" smtClean="0"/>
              <a:t>a measure of how much solute can dissolve in a solvent to form a saturated solution at a particular temperature and volume.</a:t>
            </a:r>
          </a:p>
          <a:p>
            <a:r>
              <a:rPr lang="en-CA" sz="2400" dirty="0" smtClean="0"/>
              <a:t>Different solutes have different </a:t>
            </a:r>
            <a:r>
              <a:rPr lang="en-CA" sz="2400" dirty="0" err="1" smtClean="0"/>
              <a:t>solubilities</a:t>
            </a:r>
            <a:r>
              <a:rPr lang="en-CA" sz="2400" dirty="0" smtClean="0"/>
              <a:t> and different factors affect solubility</a:t>
            </a:r>
          </a:p>
        </p:txBody>
      </p:sp>
    </p:spTree>
    <p:extLst>
      <p:ext uri="{BB962C8B-B14F-4D97-AF65-F5344CB8AC3E}">
        <p14:creationId xmlns:p14="http://schemas.microsoft.com/office/powerpoint/2010/main" val="283266578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539</TotalTime>
  <Words>330</Words>
  <Application>Microsoft Office PowerPoint</Application>
  <PresentationFormat>Widescreen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Wingdings</vt:lpstr>
      <vt:lpstr>Wingdings 3</vt:lpstr>
      <vt:lpstr>Wisp</vt:lpstr>
      <vt:lpstr>Concentration and Solubility</vt:lpstr>
      <vt:lpstr>Learning Goals / Success Criteria</vt:lpstr>
      <vt:lpstr>Concentration and Solubility</vt:lpstr>
      <vt:lpstr>Concentration and Solubility</vt:lpstr>
      <vt:lpstr>Calculating Concentration</vt:lpstr>
      <vt:lpstr>Calculating Concentration</vt:lpstr>
      <vt:lpstr>Saturated and Unsaturated Solutions</vt:lpstr>
      <vt:lpstr>Solubility</vt:lpstr>
    </vt:vector>
  </TitlesOfParts>
  <Company>HWDSB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Concentration and Solubility</dc:title>
  <dc:creator>Susan Willis [Staff]</dc:creator>
  <cp:lastModifiedBy>Sean</cp:lastModifiedBy>
  <cp:revision>10</cp:revision>
  <dcterms:created xsi:type="dcterms:W3CDTF">2015-01-04T22:06:19Z</dcterms:created>
  <dcterms:modified xsi:type="dcterms:W3CDTF">2016-10-19T13:42:22Z</dcterms:modified>
</cp:coreProperties>
</file>